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3.png" ContentType="image/png"/>
  <Override PartName="/ppt/media/image1.jpeg" ContentType="image/jpeg"/>
  <Override PartName="/ppt/media/image2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9.png" ContentType="image/png"/>
  <Override PartName="/ppt/media/image7.jpeg" ContentType="image/jpe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
</Relationships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34"/>
      <c:rotY val="0"/>
      <c:rAngAx val="1"/>
      <c:perspective val="10"/>
    </c:view3D>
    <c:floor>
      <c:spPr>
        <a:solidFill>
          <a:srgbClr val="cccccc"/>
        </a:solidFill>
        <a:ln>
          <a:noFill/>
        </a:ln>
      </c:spPr>
    </c:floor>
    <c:backWall>
      <c:spPr>
        <a:noFill/>
        <a:ln>
          <a:solidFill>
            <a:srgbClr val="b3b3b3"/>
          </a:solidFill>
        </a:ln>
      </c:spPr>
    </c:backWall>
    <c:plotArea>
      <c:layout>
        <c:manualLayout>
          <c:layoutTarget val="inner"/>
          <c:xMode val="edge"/>
          <c:yMode val="edge"/>
          <c:x val="0.038348543567946"/>
          <c:y val="0.104240674955595"/>
          <c:w val="0.738279784973122"/>
          <c:h val="0.786634103019538"/>
        </c:manualLayout>
      </c:layout>
      <c:pie3D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Highly Likely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explosion val="50"/>
          <c:dPt>
            <c:idx val="0"/>
            <c:spPr>
              <a:solidFill>
                <a:srgbClr val="004586">
                  <a:alpha val="-17698000"/>
                </a:srgbClr>
              </a:solidFill>
              <a:ln w="640728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602229240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>
                <a:noFill/>
              </a:ln>
            </c:spPr>
          </c:dPt>
          <c:dLbls>
            <c:dLbl>
              <c:idx val="2"/>
              <c:showLegendKey val="0"/>
              <c:showVal val="1"/>
              <c:showCatName val="0"/>
              <c:showSerName val="0"/>
              <c:showPercent val="0"/>
            </c:dLbl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3"/>
                <c:pt idx="0">
                  <c:v>Highly Likely</c:v>
                </c:pt>
                <c:pt idx="1">
                  <c:v>Possible</c:v>
                </c:pt>
                <c:pt idx="2">
                  <c:v>Not Likely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21</c:v>
                </c:pt>
                <c:pt idx="1">
                  <c:v>69</c:v>
                </c:pt>
                <c:pt idx="2">
                  <c:v>10</c:v>
                </c:pt>
              </c:numCache>
            </c:numRef>
          </c:val>
        </c:ser>
      </c:pie3DChart>
      <c:spPr>
        <a:noFill/>
        <a:ln>
          <a:solidFill>
            <a:srgbClr val="b3b3b3"/>
          </a:solidFill>
        </a:ln>
      </c:spPr>
    </c:plotArea>
    <c:legend>
      <c:legendPos val="r"/>
      <c:overlay val="0"/>
      <c:spPr>
        <a:noFill/>
        <a:ln>
          <a:noFill/>
        </a:ln>
      </c:spPr>
    </c:legend>
    <c:plotVisOnly val="1"/>
  </c:chart>
  <c:spPr>
    <a:noFill/>
    <a:ln>
      <a:noFill/>
    </a:ln>
  </c:spPr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34"/>
      <c:rotY val="0"/>
      <c:rAngAx val="1"/>
      <c:perspective val="10"/>
    </c:view3D>
    <c:floor>
      <c:spPr>
        <a:solidFill>
          <a:srgbClr val="cccccc"/>
        </a:solidFill>
        <a:ln>
          <a:noFill/>
        </a:ln>
      </c:spPr>
    </c:floor>
    <c:backWall>
      <c:spPr>
        <a:noFill/>
        <a:ln>
          <a:solidFill>
            <a:srgbClr val="b3b3b3"/>
          </a:solidFill>
        </a:ln>
      </c:spPr>
    </c:backWall>
    <c:plotArea>
      <c:layout>
        <c:manualLayout>
          <c:layoutTarget val="inner"/>
          <c:xMode val="edge"/>
          <c:yMode val="edge"/>
          <c:x val="0.0383148946809176"/>
          <c:y val="0.104229104229104"/>
          <c:w val="0.738233639602475"/>
          <c:h val="0.786546786546787"/>
        </c:manualLayout>
      </c:layout>
      <c:pie3D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Highly Likely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explosion val="50"/>
          <c:dPt>
            <c:idx val="0"/>
            <c:spPr>
              <a:solidFill>
                <a:srgbClr val="004586"/>
              </a:solidFill>
              <a:ln>
                <a:noFill/>
              </a:ln>
            </c:spPr>
          </c:dPt>
          <c:dPt>
            <c:idx val="1"/>
            <c:spPr>
              <a:solidFill>
                <a:srgbClr val="ff420e"/>
              </a:solidFill>
              <a:ln>
                <a:noFill/>
              </a:ln>
            </c:spPr>
          </c:dPt>
          <c:dPt>
            <c:idx val="2"/>
            <c:spPr>
              <a:solidFill>
                <a:srgbClr val="ffd320"/>
              </a:solidFill>
              <a:ln>
                <a:noFill/>
              </a:ln>
            </c:spPr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</c:dLbl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3"/>
                <c:pt idx="0">
                  <c:v>Highly Likely</c:v>
                </c:pt>
                <c:pt idx="1">
                  <c:v>Possible</c:v>
                </c:pt>
                <c:pt idx="2">
                  <c:v>Not Likely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12</c:v>
                </c:pt>
                <c:pt idx="1">
                  <c:v>30</c:v>
                </c:pt>
                <c:pt idx="2">
                  <c:v>58</c:v>
                </c:pt>
              </c:numCache>
            </c:numRef>
          </c:val>
        </c:ser>
      </c:pie3DChart>
      <c:spPr>
        <a:noFill/>
        <a:ln>
          <a:solidFill>
            <a:srgbClr val="b3b3b3"/>
          </a:solidFill>
        </a:ln>
      </c:spPr>
    </c:plotArea>
    <c:legend>
      <c:legendPos val="r"/>
      <c:overlay val="0"/>
      <c:spPr>
        <a:noFill/>
        <a:ln>
          <a:noFill/>
        </a:ln>
      </c:spPr>
    </c:legend>
    <c:plotVisOnly val="1"/>
  </c:chart>
  <c:spPr>
    <a:noFill/>
    <a:ln>
      <a:noFill/>
    </a:ln>
  </c:spPr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31"/>
      <c:rotY val="0"/>
      <c:rAngAx val="1"/>
      <c:perspective val="10"/>
    </c:view3D>
    <c:floor>
      <c:spPr>
        <a:solidFill>
          <a:srgbClr val="cccccc"/>
        </a:solidFill>
        <a:ln>
          <a:noFill/>
        </a:ln>
      </c:spPr>
    </c:floor>
    <c:backWall>
      <c:spPr>
        <a:noFill/>
        <a:ln>
          <a:solidFill>
            <a:srgbClr val="b3b3b3"/>
          </a:solidFill>
        </a:ln>
      </c:spPr>
    </c:backWall>
    <c:plotArea>
      <c:layout>
        <c:manualLayout>
          <c:layoutTarget val="inner"/>
          <c:xMode val="edge"/>
          <c:yMode val="edge"/>
          <c:x val="0.0383148946809176"/>
          <c:y val="0.104229104229104"/>
          <c:w val="0.738233639602475"/>
          <c:h val="0.786546786546787"/>
        </c:manualLayout>
      </c:layout>
      <c:pie3D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Highly Likely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explosion val="50"/>
          <c:dPt>
            <c:idx val="0"/>
            <c:spPr>
              <a:solidFill>
                <a:srgbClr val="004586"/>
              </a:solidFill>
              <a:ln>
                <a:noFill/>
              </a:ln>
            </c:spPr>
          </c:dPt>
          <c:dPt>
            <c:idx val="1"/>
            <c:spPr>
              <a:solidFill>
                <a:srgbClr val="ff420e"/>
              </a:solidFill>
              <a:ln>
                <a:noFill/>
              </a:ln>
            </c:spPr>
          </c:dPt>
          <c:dPt>
            <c:idx val="2"/>
            <c:spPr>
              <a:solidFill>
                <a:srgbClr val="ffd320"/>
              </a:solidFill>
              <a:ln>
                <a:noFill/>
              </a:ln>
            </c:spPr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</c:dLbl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3"/>
                <c:pt idx="0">
                  <c:v>Highly Likely</c:v>
                </c:pt>
                <c:pt idx="1">
                  <c:v>Possible</c:v>
                </c:pt>
                <c:pt idx="2">
                  <c:v>Not Likely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95</c:v>
                </c:pt>
                <c:pt idx="1">
                  <c:v>3</c:v>
                </c:pt>
                <c:pt idx="2">
                  <c:v>2</c:v>
                </c:pt>
              </c:numCache>
            </c:numRef>
          </c:val>
        </c:ser>
      </c:pie3DChart>
      <c:spPr>
        <a:noFill/>
        <a:ln>
          <a:solidFill>
            <a:srgbClr val="b3b3b3"/>
          </a:solidFill>
        </a:ln>
      </c:spPr>
    </c:plotArea>
    <c:legend>
      <c:legendPos val="r"/>
      <c:overlay val="0"/>
      <c:spPr>
        <a:noFill/>
        <a:ln>
          <a:noFill/>
        </a:ln>
      </c:spPr>
    </c:legend>
    <c:plotVisOnly val="1"/>
  </c:chart>
  <c:spPr>
    <a:noFill/>
    <a:ln>
      <a:noFill/>
    </a:ln>
  </c:spPr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31"/>
      <c:rotY val="0"/>
      <c:rAngAx val="1"/>
      <c:perspective val="10"/>
    </c:view3D>
    <c:floor>
      <c:spPr>
        <a:solidFill>
          <a:srgbClr val="cccccc"/>
        </a:solidFill>
        <a:ln>
          <a:noFill/>
        </a:ln>
      </c:spPr>
    </c:floor>
    <c:backWall>
      <c:spPr>
        <a:noFill/>
        <a:ln>
          <a:solidFill>
            <a:srgbClr val="b3b3b3"/>
          </a:solidFill>
        </a:ln>
      </c:spPr>
    </c:backWall>
    <c:plotArea>
      <c:layout>
        <c:manualLayout>
          <c:layoutTarget val="inner"/>
          <c:xMode val="edge"/>
          <c:yMode val="edge"/>
          <c:x val="0.0383148946809176"/>
          <c:y val="0.104229104229104"/>
          <c:w val="0.738233639602475"/>
          <c:h val="0.786546786546787"/>
        </c:manualLayout>
      </c:layout>
      <c:pie3D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Highly Likely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explosion val="50"/>
          <c:dPt>
            <c:idx val="0"/>
            <c:spPr>
              <a:solidFill>
                <a:srgbClr val="004586"/>
              </a:solidFill>
              <a:ln>
                <a:noFill/>
              </a:ln>
            </c:spPr>
          </c:dPt>
          <c:dPt>
            <c:idx val="1"/>
            <c:spPr>
              <a:solidFill>
                <a:srgbClr val="ff420e"/>
              </a:solidFill>
              <a:ln>
                <a:noFill/>
              </a:ln>
            </c:spPr>
          </c:dPt>
          <c:dPt>
            <c:idx val="2"/>
            <c:spPr>
              <a:solidFill>
                <a:srgbClr val="ffd320"/>
              </a:solidFill>
              <a:ln>
                <a:noFill/>
              </a:ln>
            </c:spPr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</c:dLbl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3"/>
                <c:pt idx="0">
                  <c:v>Highly Likely</c:v>
                </c:pt>
                <c:pt idx="1">
                  <c:v>Possible</c:v>
                </c:pt>
                <c:pt idx="2">
                  <c:v>Not Likely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40</c:v>
                </c:pt>
                <c:pt idx="1">
                  <c:v>30</c:v>
                </c:pt>
                <c:pt idx="2">
                  <c:v>30</c:v>
                </c:pt>
              </c:numCache>
            </c:numRef>
          </c:val>
        </c:ser>
      </c:pie3DChart>
      <c:spPr>
        <a:noFill/>
        <a:ln>
          <a:solidFill>
            <a:srgbClr val="b3b3b3"/>
          </a:solidFill>
        </a:ln>
      </c:spPr>
    </c:plotArea>
    <c:legend>
      <c:legendPos val="r"/>
      <c:overlay val="0"/>
      <c:spPr>
        <a:noFill/>
        <a:ln>
          <a:noFill/>
        </a:ln>
      </c:spPr>
    </c:legend>
    <c:plotVisOnly val="1"/>
  </c:chart>
  <c:spPr>
    <a:noFill/>
    <a:ln>
      <a:noFill/>
    </a:ln>
  </c:spPr>
</c:chartSpac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560" cy="5846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560" cy="5846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560" cy="5846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560" cy="1261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chart" Target="../charts/chart29.xml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chart" Target="../charts/chart30.xml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chart" Target="../charts/chart31.xml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chart" Target="../charts/chart32.xml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44000" y="151200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Introduction to Innovative Projects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4536000" y="4464000"/>
            <a:ext cx="4030920" cy="56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1942 report"/>
                <a:ea typeface="DejaVu Sans"/>
              </a:rPr>
              <a:t>Final Review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indefinite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 transition="in">
                                      <p:cBhvr additive="repl"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504000" y="30132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593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SITE MAP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5040000" y="2952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index.html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3"/>
          <p:cNvSpPr/>
          <p:nvPr/>
        </p:nvSpPr>
        <p:spPr>
          <a:xfrm>
            <a:off x="7632000" y="2952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dashboard.html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4"/>
          <p:cNvSpPr/>
          <p:nvPr/>
        </p:nvSpPr>
        <p:spPr>
          <a:xfrm>
            <a:off x="5328000" y="3744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login.php/signup.php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5"/>
          <p:cNvSpPr/>
          <p:nvPr/>
        </p:nvSpPr>
        <p:spPr>
          <a:xfrm>
            <a:off x="2520000" y="2952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projectview.html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6"/>
          <p:cNvSpPr/>
          <p:nvPr/>
        </p:nvSpPr>
        <p:spPr>
          <a:xfrm>
            <a:off x="72000" y="2952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setting.html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7"/>
          <p:cNvSpPr/>
          <p:nvPr/>
        </p:nvSpPr>
        <p:spPr>
          <a:xfrm>
            <a:off x="7992000" y="3744000"/>
            <a:ext cx="1943280" cy="287280"/>
          </a:xfrm>
          <a:custGeom>
            <a:avLst/>
            <a:gdLst/>
            <a:ahLst/>
            <a:rect l="l" t="t" r="r" b="b"/>
            <a:pathLst>
              <a:path w="54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5267" y="801"/>
                </a:lnTo>
                <a:cubicBezTo>
                  <a:pt x="5334" y="801"/>
                  <a:pt x="5401" y="734"/>
                  <a:pt x="5401" y="667"/>
                </a:cubicBezTo>
                <a:lnTo>
                  <a:pt x="5401" y="133"/>
                </a:lnTo>
                <a:cubicBezTo>
                  <a:pt x="5401" y="66"/>
                  <a:pt x="5334" y="0"/>
                  <a:pt x="52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addParticipant.html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8"/>
          <p:cNvSpPr/>
          <p:nvPr/>
        </p:nvSpPr>
        <p:spPr>
          <a:xfrm>
            <a:off x="4752000" y="1944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USER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9"/>
          <p:cNvSpPr/>
          <p:nvPr/>
        </p:nvSpPr>
        <p:spPr>
          <a:xfrm>
            <a:off x="5328000" y="4248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contact.php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10"/>
          <p:cNvSpPr/>
          <p:nvPr/>
        </p:nvSpPr>
        <p:spPr>
          <a:xfrm>
            <a:off x="5328000" y="5328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create.php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11"/>
          <p:cNvSpPr/>
          <p:nvPr/>
        </p:nvSpPr>
        <p:spPr>
          <a:xfrm>
            <a:off x="7992000" y="4248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openProject.php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12"/>
          <p:cNvSpPr/>
          <p:nvPr/>
        </p:nvSpPr>
        <p:spPr>
          <a:xfrm>
            <a:off x="5328000" y="4752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search.php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13"/>
          <p:cNvSpPr/>
          <p:nvPr/>
        </p:nvSpPr>
        <p:spPr>
          <a:xfrm>
            <a:off x="2952000" y="3744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publishFile.php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14"/>
          <p:cNvSpPr/>
          <p:nvPr/>
        </p:nvSpPr>
        <p:spPr>
          <a:xfrm>
            <a:off x="7992000" y="4752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publishProject.php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15"/>
          <p:cNvSpPr/>
          <p:nvPr/>
        </p:nvSpPr>
        <p:spPr>
          <a:xfrm>
            <a:off x="2952360" y="374436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publishFile.php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16"/>
          <p:cNvSpPr/>
          <p:nvPr/>
        </p:nvSpPr>
        <p:spPr>
          <a:xfrm>
            <a:off x="2952000" y="4248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Notes.html/save.php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17"/>
          <p:cNvSpPr/>
          <p:nvPr/>
        </p:nvSpPr>
        <p:spPr>
          <a:xfrm>
            <a:off x="2952000" y="4824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questions.html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18"/>
          <p:cNvSpPr/>
          <p:nvPr/>
        </p:nvSpPr>
        <p:spPr>
          <a:xfrm>
            <a:off x="2952000" y="5328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replyNotes.html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19"/>
          <p:cNvSpPr/>
          <p:nvPr/>
        </p:nvSpPr>
        <p:spPr>
          <a:xfrm>
            <a:off x="2952000" y="5832000"/>
            <a:ext cx="1799280" cy="28728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stats.html/stats.php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Line 20"/>
          <p:cNvSpPr/>
          <p:nvPr/>
        </p:nvSpPr>
        <p:spPr>
          <a:xfrm>
            <a:off x="5616000" y="2232000"/>
            <a:ext cx="360" cy="720000"/>
          </a:xfrm>
          <a:prstGeom prst="line">
            <a:avLst/>
          </a:prstGeom>
          <a:ln w="5724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Line 21"/>
          <p:cNvSpPr/>
          <p:nvPr/>
        </p:nvSpPr>
        <p:spPr>
          <a:xfrm>
            <a:off x="4320000" y="3096000"/>
            <a:ext cx="720000" cy="360"/>
          </a:xfrm>
          <a:prstGeom prst="line">
            <a:avLst/>
          </a:prstGeom>
          <a:ln w="57240">
            <a:solidFill>
              <a:srgbClr val="ff3333"/>
            </a:solidFill>
            <a:round/>
            <a:headEnd len="med" type="stealth" w="med"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Line 22"/>
          <p:cNvSpPr/>
          <p:nvPr/>
        </p:nvSpPr>
        <p:spPr>
          <a:xfrm>
            <a:off x="1872000" y="3096000"/>
            <a:ext cx="648000" cy="360"/>
          </a:xfrm>
          <a:prstGeom prst="line">
            <a:avLst/>
          </a:prstGeom>
          <a:ln w="57240">
            <a:solidFill>
              <a:srgbClr val="ff3333"/>
            </a:solidFill>
            <a:round/>
            <a:headEnd len="med" type="stealth" w="med"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Line 23"/>
          <p:cNvSpPr/>
          <p:nvPr/>
        </p:nvSpPr>
        <p:spPr>
          <a:xfrm>
            <a:off x="6840000" y="3096000"/>
            <a:ext cx="792000" cy="360"/>
          </a:xfrm>
          <a:prstGeom prst="line">
            <a:avLst/>
          </a:prstGeom>
          <a:ln w="57240">
            <a:solidFill>
              <a:srgbClr val="ff3333"/>
            </a:solidFill>
            <a:round/>
            <a:headEnd len="med" type="stealth" w="med"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Line 24"/>
          <p:cNvSpPr/>
          <p:nvPr/>
        </p:nvSpPr>
        <p:spPr>
          <a:xfrm>
            <a:off x="2664000" y="3240000"/>
            <a:ext cx="360" cy="2808000"/>
          </a:xfrm>
          <a:prstGeom prst="line">
            <a:avLst/>
          </a:prstGeom>
          <a:ln w="5724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Line 25"/>
          <p:cNvSpPr/>
          <p:nvPr/>
        </p:nvSpPr>
        <p:spPr>
          <a:xfrm>
            <a:off x="2736000" y="3888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Line 26"/>
          <p:cNvSpPr/>
          <p:nvPr/>
        </p:nvSpPr>
        <p:spPr>
          <a:xfrm>
            <a:off x="2736000" y="439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Line 27"/>
          <p:cNvSpPr/>
          <p:nvPr/>
        </p:nvSpPr>
        <p:spPr>
          <a:xfrm>
            <a:off x="2736000" y="4968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Line 28"/>
          <p:cNvSpPr/>
          <p:nvPr/>
        </p:nvSpPr>
        <p:spPr>
          <a:xfrm>
            <a:off x="2736000" y="547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Line 29"/>
          <p:cNvSpPr/>
          <p:nvPr/>
        </p:nvSpPr>
        <p:spPr>
          <a:xfrm>
            <a:off x="2736000" y="5976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Line 30"/>
          <p:cNvSpPr/>
          <p:nvPr/>
        </p:nvSpPr>
        <p:spPr>
          <a:xfrm>
            <a:off x="5112000" y="3240000"/>
            <a:ext cx="360" cy="2232000"/>
          </a:xfrm>
          <a:prstGeom prst="line">
            <a:avLst/>
          </a:prstGeom>
          <a:ln w="5724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Line 31"/>
          <p:cNvSpPr/>
          <p:nvPr/>
        </p:nvSpPr>
        <p:spPr>
          <a:xfrm>
            <a:off x="5112000" y="3888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Line 32"/>
          <p:cNvSpPr/>
          <p:nvPr/>
        </p:nvSpPr>
        <p:spPr>
          <a:xfrm>
            <a:off x="5112000" y="439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Line 33"/>
          <p:cNvSpPr/>
          <p:nvPr/>
        </p:nvSpPr>
        <p:spPr>
          <a:xfrm>
            <a:off x="5112000" y="4896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Line 34"/>
          <p:cNvSpPr/>
          <p:nvPr/>
        </p:nvSpPr>
        <p:spPr>
          <a:xfrm>
            <a:off x="5112000" y="547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Line 35"/>
          <p:cNvSpPr/>
          <p:nvPr/>
        </p:nvSpPr>
        <p:spPr>
          <a:xfrm>
            <a:off x="7704000" y="3240000"/>
            <a:ext cx="360" cy="1656000"/>
          </a:xfrm>
          <a:prstGeom prst="line">
            <a:avLst/>
          </a:prstGeom>
          <a:ln w="5724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Line 36"/>
          <p:cNvSpPr/>
          <p:nvPr/>
        </p:nvSpPr>
        <p:spPr>
          <a:xfrm>
            <a:off x="7704000" y="3888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Line 37"/>
          <p:cNvSpPr/>
          <p:nvPr/>
        </p:nvSpPr>
        <p:spPr>
          <a:xfrm>
            <a:off x="7704000" y="439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Line 38"/>
          <p:cNvSpPr/>
          <p:nvPr/>
        </p:nvSpPr>
        <p:spPr>
          <a:xfrm>
            <a:off x="7704000" y="4896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8" dur="indefinite" restart="never" nodeType="tmRoot">
          <p:childTnLst>
            <p:seq>
              <p:cTn id="5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4000" y="30132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WORKING PRINCIPLE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504000" y="2016000"/>
            <a:ext cx="9071280" cy="43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432000" indent="-323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entire Interface works on the principle of short notes, not exceeding 100 words.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These notes can be linked to each other in the project view, thus helping to form a coherent relation in ideas being developed.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Ideators shall send in solutions in the from of notes. The user can then evaluate the same and either reject the ‘Idea’ or incorporate it into the project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0" dur="indefinite" restart="never" nodeType="tmRoot">
          <p:childTnLst>
            <p:seq>
              <p:cTn id="6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" descr=""/>
          <p:cNvPicPr/>
          <p:nvPr/>
        </p:nvPicPr>
        <p:blipFill>
          <a:blip r:embed="rId1"/>
          <a:stretch/>
        </p:blipFill>
        <p:spPr>
          <a:xfrm>
            <a:off x="-12960" y="939960"/>
            <a:ext cx="10080360" cy="567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2" dur="indefinite" restart="never" nodeType="tmRoot">
          <p:childTnLst>
            <p:seq>
              <p:cTn id="6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-12960" y="939960"/>
            <a:ext cx="10080360" cy="567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4" dur="indefinite" restart="never" nodeType="tmRoot">
          <p:childTnLst>
            <p:seq>
              <p:cTn id="6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" descr=""/>
          <p:cNvPicPr/>
          <p:nvPr/>
        </p:nvPicPr>
        <p:blipFill>
          <a:blip r:embed="rId1"/>
          <a:stretch/>
        </p:blipFill>
        <p:spPr>
          <a:xfrm>
            <a:off x="-12960" y="939960"/>
            <a:ext cx="10080360" cy="567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6" dur="indefinite" restart="never" nodeType="tmRoot">
          <p:childTnLst>
            <p:seq>
              <p:cTn id="6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" descr=""/>
          <p:cNvPicPr/>
          <p:nvPr/>
        </p:nvPicPr>
        <p:blipFill>
          <a:blip r:embed="rId1"/>
          <a:stretch/>
        </p:blipFill>
        <p:spPr>
          <a:xfrm>
            <a:off x="-12960" y="939960"/>
            <a:ext cx="10080360" cy="567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8" dur="indefinite" restart="never" nodeType="tmRoot">
          <p:childTnLst>
            <p:seq>
              <p:cTn id="6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576000" y="1456920"/>
            <a:ext cx="9072000" cy="4498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marL="216000" indent="-216000" algn="just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At Present, The Web-site stands frozen.</a:t>
            </a: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
</a:t>
            </a: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This Means that The back-end has been removed from the published pages due to data security issues and chances of data-theft.</a:t>
            </a: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
</a:t>
            </a: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I expect that the issue will be rectified soon and the site will be up and running soon. </a:t>
            </a: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
</a:t>
            </a: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 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Segoe Script"/>
            </a:endParaRPr>
          </a:p>
        </p:txBody>
      </p:sp>
    </p:spTree>
  </p:cSld>
  <p:timing>
    <p:tnLst>
      <p:par>
        <p:cTn id="70" dur="indefinite" restart="never" nodeType="tmRoot">
          <p:childTnLst>
            <p:seq>
              <p:cTn id="7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504000" y="30132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593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POTENTIAL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504000" y="1768680"/>
            <a:ext cx="9071280" cy="43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Scientists around the world can use this medium to collaborate on research without letting unnecessary spams come into the picture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Artists can use it to share their work and inspirations, thus developing a global art sharing and creation platform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Writers can utilize this medium to publish and gain inspiration for their work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School and College projects can be handled in a more organized and professional manner.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Corporates can use this internally to stimulate nascent creativity of employees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This platform can also be used to croud-write an entire novel or story. Each one unique since there will be different contributors for each line or paragraph or chapter.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2" dur="indefinite" restart="never" nodeType="tmRoot">
          <p:childTnLst>
            <p:seq>
              <p:cTn id="7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504000" y="331200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THANK YOU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4" dur="indefinite" restart="never" nodeType="tmRoot">
          <p:childTnLst>
            <p:seq>
              <p:cTn id="7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360720" y="1080000"/>
            <a:ext cx="9070560" cy="136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Online Idea-Sourcing Platform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2016000" y="4456800"/>
            <a:ext cx="5039280" cy="65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IN" sz="3600" spc="293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Buxton Sketch"/>
                <a:ea typeface="DejaVu Sans"/>
              </a:rPr>
              <a:t>I.D.E.A.Z.oned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5112360" y="6545880"/>
            <a:ext cx="5039280" cy="65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just">
              <a:lnSpc>
                <a:spcPct val="100000"/>
              </a:lnSpc>
            </a:pPr>
            <a:r>
              <a:rPr b="1" lang="en-IN" sz="2800" spc="293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alo3"/>
                <a:ea typeface="DejaVu Sans"/>
              </a:rPr>
              <a:t>-Sanskar Biswal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en-IN" sz="2800" spc="293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alo3"/>
                <a:ea typeface="DejaVu Sans"/>
              </a:rPr>
              <a:t>-16BEC0403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" dur="indefinite" restart="never" nodeType="tmRoot">
          <p:childTnLst>
            <p:seq>
              <p:cTn id="9" nodeType="mainSeq">
                <p:childTnLst>
                  <p:par>
                    <p:cTn id="10" fill="freeze">
                      <p:stCondLst>
                        <p:cond delay="indefinite"/>
                      </p:stCondLst>
                      <p:childTnLst>
                        <p:par>
                          <p:cTn id="11" fill="freeze">
                            <p:stCondLst>
                              <p:cond delay="0"/>
                            </p:stCondLst>
                            <p:childTnLst>
                              <p:par>
                                <p:cTn id="12" nodeType="clickEffect" fill="hold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out">
                                      <p:cBhvr additive="repl">
                                        <p:cTn id="14" dur="500"/>
                                        <p:tgtEl>
                                          <p:spTgt spid="111">
                                            <p:txEl>
                                              <p:pRg st="0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freeze">
                      <p:stCondLst>
                        <p:cond delay="indefinite"/>
                      </p:stCondLst>
                      <p:childTnLst>
                        <p:par>
                          <p:cTn id="16" fill="freeze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heckerboard(across)" transition="in">
                                      <p:cBhvr additive="repl">
                                        <p:cTn id="19"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504000" y="30132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593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OBJECTIVE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"/>
          <p:cNvSpPr/>
          <p:nvPr/>
        </p:nvSpPr>
        <p:spPr>
          <a:xfrm>
            <a:off x="504000" y="1768680"/>
            <a:ext cx="9071280" cy="43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Bring Ideas from Ideators to Innovators who can direct resources to accomplish those Ideas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0" dur="indefinite" restart="never" nodeType="tmRoot">
          <p:childTnLst>
            <p:seq>
              <p:cTn id="21" nodeType="mainSeq">
                <p:childTnLst>
                  <p:par>
                    <p:cTn id="22" fill="freeze">
                      <p:stCondLst>
                        <p:cond delay="indefinite"/>
                      </p:stCondLst>
                      <p:childTnLst>
                        <p:par>
                          <p:cTn id="23" fill="freeze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 additive="repl">
                                        <p:cTn id="26" dur="8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7" dur="27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9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" dur="996">
                                          <p:stCondLst>
                                            <p:cond delay="996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498">
                                          <p:stCondLst>
                                            <p:cond delay="1986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" dur="246">
                                          <p:stCondLst>
                                            <p:cond delay="2484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504000" y="30132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4400" spc="593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  <a:ea typeface="DejaVu Sans"/>
              </a:rPr>
              <a:t>Abstract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504000" y="1768680"/>
            <a:ext cx="9071280" cy="43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 algn="just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IdeaZoned is intented to be a platform where people, looking for ideas and inspiration can find it via other people on the internet.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format of the website is similar to that of Github, wherein the user creates a repository of a project that is currently under work. Unlike Github however, IdeaZoned is not restricted to merely programming.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user chooses which part of the project has to made public and which remains hidden.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Thus, if a user is in need of assistance, he can post a section of the project, stating the problem.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IdeaZoned community may then read and suggest solutions or provide them altogeather, for free.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primary developer is simply expected to give appropriate credits to the user provinding a solution.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Thus, an interactive community of idea-sharing will lead to faster development of projects and lead to greater levels of innovation.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2" dur="indefinite" restart="never" nodeType="tmRoot">
          <p:childTnLst>
            <p:seq>
              <p:cTn id="33" nodeType="mainSeq">
                <p:childTnLst>
                  <p:par>
                    <p:cTn id="34" fill="freeze">
                      <p:stCondLst>
                        <p:cond delay="indefinite"/>
                      </p:stCondLst>
                      <p:childTnLst>
                        <p:par>
                          <p:cTn id="35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36" fill="freeze">
                      <p:stCondLst>
                        <p:cond delay="indefinite"/>
                      </p:stCondLst>
                      <p:childTnLst>
                        <p:par>
                          <p:cTn id="37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38" fill="freeze">
                      <p:stCondLst>
                        <p:cond delay="indefinite"/>
                      </p:stCondLst>
                      <p:childTnLst>
                        <p:par>
                          <p:cTn id="39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40" fill="freeze">
                      <p:stCondLst>
                        <p:cond delay="indefinite"/>
                      </p:stCondLst>
                      <p:childTnLst>
                        <p:par>
                          <p:cTn id="41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42" fill="freeze">
                      <p:stCondLst>
                        <p:cond delay="indefinite"/>
                      </p:stCondLst>
                      <p:childTnLst>
                        <p:par>
                          <p:cTn id="43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44" fill="freeze">
                      <p:stCondLst>
                        <p:cond delay="indefinite"/>
                      </p:stCondLst>
                      <p:childTnLst>
                        <p:par>
                          <p:cTn id="45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46" fill="freeze">
                      <p:stCondLst>
                        <p:cond delay="indefinite"/>
                      </p:stCondLst>
                      <p:childTnLst>
                        <p:par>
                          <p:cTn id="47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Research Behind </a:t>
            </a:r>
            <a:r>
              <a:rPr b="0" i="1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I.d.e.a.z.oned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ransformers Movie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 algn="just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To gauge the feasibility of the concept I conducted a small research on the campus. 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SketchFlow Print"/>
            </a:endParaRPr>
          </a:p>
          <a:p>
            <a:pPr marL="432000" indent="-324000" algn="just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This research  was conducted during the period of the ‘SELECT MAKE-A-THON’ held from the 27-29</a:t>
            </a:r>
            <a:r>
              <a:rPr b="0" lang="en-IN" sz="2000" spc="-1" strike="noStrike" baseline="101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th</a:t>
            </a: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 April. 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SketchFlow Print"/>
            </a:endParaRPr>
          </a:p>
          <a:p>
            <a:pPr marL="432000" indent="-324000" algn="just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I asked only 4 questions.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SketchFlow Print"/>
            </a:endParaRPr>
          </a:p>
          <a:p>
            <a:pPr lvl="1" marL="864000" indent="-324000" algn="just">
              <a:buClr>
                <a:srgbClr val="ffffff"/>
              </a:buClr>
              <a:buFont typeface="StarSymbol"/>
              <a:buAutoNum type="romanLcPeriod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always find the right set of resources and skills for projects in the same place?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 algn="just">
              <a:buClr>
                <a:srgbClr val="ffffff"/>
              </a:buClr>
              <a:buFont typeface="StarSymbol"/>
              <a:buAutoNum type="romanLcPeriod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ever look at the international researches, held back due to lack of break-through and think that perhaps you might have a solution?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 algn="just">
              <a:buClr>
                <a:srgbClr val="ffffff"/>
              </a:buClr>
              <a:buFont typeface="StarSymbol"/>
              <a:buAutoNum type="romanLcPeriod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use sites like redit.com and stackoverflow.com for aid in your projects? 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 algn="just">
              <a:buClr>
                <a:srgbClr val="ffffff"/>
              </a:buClr>
              <a:buFont typeface="StarSymbol"/>
              <a:buAutoNum type="romanLcPeriod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How likely are the chances of a platform to succeed if it aims to bring the above-stated issues onto a web platform?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The response was to be only in terms of ‘Highly Likely, Possible and Not At All’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8" dur="indefinite" restart="never" nodeType="tmRoot">
          <p:childTnLst>
            <p:seq>
              <p:cTn id="4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Results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ransformers Movie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504000" y="1768680"/>
            <a:ext cx="9072000" cy="1471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lvl="1" marL="432000" indent="-216000" algn="ctr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always find the right set of resources and skills for projects in the same place?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121" name=""/>
          <p:cNvGraphicFramePr/>
          <p:nvPr/>
        </p:nvGraphicFramePr>
        <p:xfrm>
          <a:off x="2206080" y="3393720"/>
          <a:ext cx="5759280" cy="3242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timing>
    <p:tnLst>
      <p:par>
        <p:cTn id="50" dur="indefinite" restart="never" nodeType="tmRoot">
          <p:childTnLst>
            <p:seq>
              <p:cTn id="5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Results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ransformers Movie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504000" y="1768680"/>
            <a:ext cx="9072000" cy="1471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lvl="1" marL="432000" indent="-216000" algn="ctr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ever look at the international researches, held back due to lack of break-through and think that perhaps you might have a solution?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124" name=""/>
          <p:cNvGraphicFramePr/>
          <p:nvPr/>
        </p:nvGraphicFramePr>
        <p:xfrm>
          <a:off x="2206080" y="3393720"/>
          <a:ext cx="5759280" cy="3242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timing>
    <p:tnLst>
      <p:par>
        <p:cTn id="52" dur="indefinite" restart="never" nodeType="tmRoot">
          <p:childTnLst>
            <p:seq>
              <p:cTn id="5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Results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ransformers Movie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504000" y="1768680"/>
            <a:ext cx="9072000" cy="1471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lvl="1" marL="432000" indent="-216000" algn="ctr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use sites like redit.com and stackoverflow.com for aid in your projects?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127" name=""/>
          <p:cNvGraphicFramePr/>
          <p:nvPr/>
        </p:nvGraphicFramePr>
        <p:xfrm>
          <a:off x="2206080" y="3393720"/>
          <a:ext cx="5759280" cy="3242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timing>
    <p:tnLst>
      <p:par>
        <p:cTn id="54" dur="indefinite" restart="never" nodeType="tmRoot">
          <p:childTnLst>
            <p:seq>
              <p:cTn id="5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Results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ransformers Movie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504000" y="1768680"/>
            <a:ext cx="9072000" cy="1471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lvl="1" marL="432000" indent="-216000" algn="ctr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How likely are the chances of a platform to succeed if it aims to bring the above-stated issues onto a web platform?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130" name=""/>
          <p:cNvGraphicFramePr/>
          <p:nvPr/>
        </p:nvGraphicFramePr>
        <p:xfrm>
          <a:off x="2206080" y="3393720"/>
          <a:ext cx="5759280" cy="3242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timing>
    <p:tnLst>
      <p:par>
        <p:cTn id="56" dur="indefinite" restart="never" nodeType="tmRoot">
          <p:childTnLst>
            <p:seq>
              <p:cTn id="5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231</TotalTime>
  <Application>LibreOffice/5.1.4.2$Windows_x86 LibreOffice_project/f99d75f39f1c57ebdd7ffc5f42867c12031db97a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2017-03-19T15:42:27Z</dcterms:created>
  <dc:creator/>
  <dc:description/>
  <dc:language>en-IN</dc:language>
  <cp:lastModifiedBy/>
  <dcterms:modified xsi:type="dcterms:W3CDTF">2017-05-02T16:48:13Z</dcterms:modified>
  <cp:revision>83</cp:revision>
  <dc:subject/>
  <dc:title/>
</cp:coreProperties>
</file>